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53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s/slide54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55.xml" ContentType="application/vnd.openxmlformats-officedocument.presentationml.slide+xml"/>
  <Override PartName="/ppt/slides/slide43.xml" ContentType="application/vnd.openxmlformats-officedocument.presentationml.slide+xml"/>
  <Override PartName="/ppt/slides/slide51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56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52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73" r:id="rId5"/>
    <p:sldId id="274" r:id="rId6"/>
    <p:sldId id="275" r:id="rId7"/>
    <p:sldId id="276" r:id="rId8"/>
    <p:sldId id="277" r:id="rId9"/>
    <p:sldId id="279" r:id="rId10"/>
    <p:sldId id="280" r:id="rId11"/>
    <p:sldId id="281" r:id="rId12"/>
    <p:sldId id="278" r:id="rId13"/>
    <p:sldId id="272" r:id="rId14"/>
    <p:sldId id="268" r:id="rId15"/>
    <p:sldId id="282" r:id="rId16"/>
    <p:sldId id="288" r:id="rId17"/>
    <p:sldId id="283" r:id="rId18"/>
    <p:sldId id="289" r:id="rId19"/>
    <p:sldId id="284" r:id="rId20"/>
    <p:sldId id="290" r:id="rId21"/>
    <p:sldId id="285" r:id="rId22"/>
    <p:sldId id="304" r:id="rId23"/>
    <p:sldId id="291" r:id="rId24"/>
    <p:sldId id="286" r:id="rId25"/>
    <p:sldId id="292" r:id="rId26"/>
    <p:sldId id="287" r:id="rId27"/>
    <p:sldId id="326" r:id="rId28"/>
    <p:sldId id="269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15" r:id="rId39"/>
    <p:sldId id="316" r:id="rId40"/>
    <p:sldId id="317" r:id="rId41"/>
    <p:sldId id="314" r:id="rId42"/>
    <p:sldId id="318" r:id="rId43"/>
    <p:sldId id="319" r:id="rId44"/>
    <p:sldId id="302" r:id="rId45"/>
    <p:sldId id="306" r:id="rId46"/>
    <p:sldId id="307" r:id="rId47"/>
    <p:sldId id="308" r:id="rId48"/>
    <p:sldId id="305" r:id="rId49"/>
    <p:sldId id="309" r:id="rId50"/>
    <p:sldId id="310" r:id="rId51"/>
    <p:sldId id="311" r:id="rId52"/>
    <p:sldId id="312" r:id="rId53"/>
    <p:sldId id="313" r:id="rId54"/>
    <p:sldId id="323" r:id="rId55"/>
    <p:sldId id="324" r:id="rId56"/>
    <p:sldId id="325" r:id="rId5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84" y="-4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printerSettings" Target="printerSettings/printerSettings1.bin"/><Relationship Id="rId59" Type="http://schemas.openxmlformats.org/officeDocument/2006/relationships/presProps" Target="pres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viewProps" Target="viewProps.xml"/><Relationship Id="rId61" Type="http://schemas.openxmlformats.org/officeDocument/2006/relationships/theme" Target="theme/theme1.xml"/><Relationship Id="rId6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C53A-69D4-684E-8A51-C445EDEB85EC}" type="datetimeFigureOut">
              <a:rPr lang="en-US" smtClean="0"/>
              <a:pPr/>
              <a:t>5/24/15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67B56-5F4A-CD42-A6BB-95B7E22D6B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38087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C53A-69D4-684E-8A51-C445EDEB85EC}" type="datetimeFigureOut">
              <a:rPr lang="en-US" smtClean="0"/>
              <a:pPr/>
              <a:t>5/24/15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8E-2B2A-4F46-A116-67FB27740D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491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C53A-69D4-684E-8A51-C445EDEB85EC}" type="datetimeFigureOut">
              <a:rPr lang="en-US" smtClean="0"/>
              <a:pPr/>
              <a:t>5/24/15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8E-2B2A-4F46-A116-67FB27740D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5196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C53A-69D4-684E-8A51-C445EDEB85EC}" type="datetimeFigureOut">
              <a:rPr lang="en-US" smtClean="0"/>
              <a:pPr/>
              <a:t>5/24/15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8E-2B2A-4F46-A116-67FB27740D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61380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C53A-69D4-684E-8A51-C445EDEB85EC}" type="datetimeFigureOut">
              <a:rPr lang="en-US" smtClean="0"/>
              <a:pPr/>
              <a:t>5/24/15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8E-2B2A-4F46-A116-67FB27740D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1872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C53A-69D4-684E-8A51-C445EDEB85EC}" type="datetimeFigureOut">
              <a:rPr lang="en-US" smtClean="0"/>
              <a:pPr/>
              <a:t>5/24/15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8E-2B2A-4F46-A116-67FB27740D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36540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C53A-69D4-684E-8A51-C445EDEB85EC}" type="datetimeFigureOut">
              <a:rPr lang="en-US" smtClean="0"/>
              <a:pPr/>
              <a:t>5/24/15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8E-2B2A-4F46-A116-67FB27740D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1257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C53A-69D4-684E-8A51-C445EDEB85EC}" type="datetimeFigureOut">
              <a:rPr lang="en-US" smtClean="0"/>
              <a:pPr/>
              <a:t>5/24/15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8E-2B2A-4F46-A116-67FB27740D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3734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C53A-69D4-684E-8A51-C445EDEB85EC}" type="datetimeFigureOut">
              <a:rPr lang="en-US" smtClean="0"/>
              <a:pPr/>
              <a:t>5/24/15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8E-2B2A-4F46-A116-67FB27740D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5542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C53A-69D4-684E-8A51-C445EDEB85EC}" type="datetimeFigureOut">
              <a:rPr lang="en-US" smtClean="0"/>
              <a:pPr/>
              <a:t>5/24/15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8E-2B2A-4F46-A116-67FB27740D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2747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C53A-69D4-684E-8A51-C445EDEB85EC}" type="datetimeFigureOut">
              <a:rPr lang="en-US" smtClean="0"/>
              <a:pPr/>
              <a:t>5/24/15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DA08E-2B2A-4F46-A116-67FB27740D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23722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7C53A-69D4-684E-8A51-C445EDEB85EC}" type="datetimeFigureOut">
              <a:rPr lang="en-US" smtClean="0"/>
              <a:pPr/>
              <a:t>5/24/15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DA08E-2B2A-4F46-A116-67FB27740D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22405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pattFill prst="sphere">
          <a:fgClr>
            <a:schemeClr val="tx1">
              <a:lumMod val="85000"/>
              <a:lumOff val="15000"/>
            </a:schemeClr>
          </a:fgClr>
          <a:bgClr>
            <a:schemeClr val="tx1">
              <a:lumMod val="95000"/>
              <a:lumOff val="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208" y="0"/>
            <a:ext cx="7772400" cy="1102519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iPro</a:t>
            </a:r>
            <a:r>
              <a:rPr lang="en-US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 Presents:</a:t>
            </a:r>
            <a:endParaRPr lang="en-US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56" y="1315183"/>
            <a:ext cx="8590743" cy="3627725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rgbClr val="FFFF00"/>
                </a:solidFill>
                <a:latin typeface="Helvetica Neue Bold Condensed"/>
                <a:cs typeface="Helvetica Neue Bold Condensed"/>
              </a:rPr>
              <a:t>The Art Of Investment Traffic</a:t>
            </a:r>
          </a:p>
          <a:p>
            <a:pPr algn="l"/>
            <a:r>
              <a:rPr lang="en-US" sz="4800" dirty="0" smtClean="0">
                <a:solidFill>
                  <a:srgbClr val="FFFF00"/>
                </a:solidFill>
                <a:latin typeface="Helvetica Neue Bold Condensed"/>
                <a:cs typeface="Helvetica Neue Bold Condensed"/>
              </a:rPr>
              <a:t>And Online Media Buying</a:t>
            </a:r>
          </a:p>
          <a:p>
            <a:pPr algn="l"/>
            <a:endParaRPr lang="en-US" sz="4800" dirty="0">
              <a:solidFill>
                <a:srgbClr val="FFFF00"/>
              </a:solidFill>
              <a:latin typeface="Helvetica Neue"/>
              <a:cs typeface="Helvetica Neue"/>
            </a:endParaRPr>
          </a:p>
          <a:p>
            <a:pPr algn="l"/>
            <a:r>
              <a:rPr lang="en-US" sz="48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By: Fred Lam</a:t>
            </a:r>
            <a:endParaRPr lang="en-US" sz="48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846" y="4109313"/>
            <a:ext cx="3073182" cy="63039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3301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Acronyms For Traffic Success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Example WITH Package Selection (Physical)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PACKAGE SELECTION TAKE-RATE</a:t>
            </a:r>
            <a:r>
              <a:rPr lang="en-US" dirty="0" smtClean="0">
                <a:latin typeface="Helvetica Neue Bold Condensed"/>
                <a:cs typeface="Helvetica Neue Bold Condensed"/>
              </a:rPr>
              <a:t> (20 Products)</a:t>
            </a:r>
          </a:p>
          <a:p>
            <a:pPr lvl="2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1-Month: 40% Take-Rate | 8 Sales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x</a:t>
            </a:r>
            <a:r>
              <a:rPr lang="en-US" dirty="0" smtClean="0">
                <a:latin typeface="Helvetica Neue Bold Condensed"/>
                <a:cs typeface="Helvetica Neue Bold Condensed"/>
              </a:rPr>
              <a:t> $67 = $536 </a:t>
            </a:r>
          </a:p>
          <a:p>
            <a:pPr lvl="2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3-Month: 35% Take-Rate | 7 Sales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x</a:t>
            </a:r>
            <a:r>
              <a:rPr lang="en-US" dirty="0" smtClean="0">
                <a:latin typeface="Helvetica Neue Bold Condensed"/>
                <a:cs typeface="Helvetica Neue Bold Condensed"/>
              </a:rPr>
              <a:t> $171 = $1,197</a:t>
            </a:r>
          </a:p>
          <a:p>
            <a:pPr lvl="2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6-Month: 25% Take-Rate | 5 Sales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x</a:t>
            </a:r>
            <a:r>
              <a:rPr lang="en-US" dirty="0" smtClean="0">
                <a:latin typeface="Helvetica Neue Bold Condensed"/>
                <a:cs typeface="Helvetica Neue Bold Condensed"/>
              </a:rPr>
              <a:t> $282 = $1,410</a:t>
            </a:r>
          </a:p>
          <a:p>
            <a:pPr lvl="2">
              <a:buFont typeface="Wingdings" charset="2"/>
              <a:buChar char="ü"/>
            </a:pP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TOTAL REVENUE: $3,143!</a:t>
            </a:r>
          </a:p>
          <a:p>
            <a:pPr lvl="2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Your NEW VPS: $3,143 / 20 Sale =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$157.15!!</a:t>
            </a:r>
          </a:p>
          <a:p>
            <a:pPr lvl="2"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53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Acronyms For Traffic Success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Example WITH Package Selection (Physical)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Increased Your Revenue by $1,800 By Offering THE SAME THING!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20 Sale X $157.15 X 365 Days = </a:t>
            </a:r>
            <a:r>
              <a:rPr lang="en-US" u="sng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$1,147,195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Here’s A $1.1MM Business Plan!  </a:t>
            </a:r>
          </a:p>
          <a:p>
            <a:pPr lvl="2"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53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Acronyms For Traffic Success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With VPS </a:t>
            </a:r>
            <a:r>
              <a:rPr lang="en-US" dirty="0" smtClean="0">
                <a:latin typeface="Helvetica Neue Bold Condensed"/>
                <a:cs typeface="Helvetica Neue Bold Condensed"/>
              </a:rPr>
              <a:t>You’ll </a:t>
            </a:r>
            <a:r>
              <a:rPr lang="en-US" dirty="0" smtClean="0">
                <a:latin typeface="Helvetica Neue Bold Condensed"/>
                <a:cs typeface="Helvetica Neue Bold Condensed"/>
              </a:rPr>
              <a:t>Nearly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Doubled Your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CPA Goal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With A Higher </a:t>
            </a:r>
            <a:r>
              <a:rPr lang="en-US" dirty="0" smtClean="0">
                <a:latin typeface="Helvetica Neue Bold Condensed"/>
                <a:cs typeface="Helvetica Neue Bold Condensed"/>
              </a:rPr>
              <a:t>CPA Goal </a:t>
            </a:r>
            <a:r>
              <a:rPr lang="en-US" dirty="0" smtClean="0">
                <a:latin typeface="Helvetica Neue Bold Condensed"/>
                <a:cs typeface="Helvetica Neue Bold Condensed"/>
              </a:rPr>
              <a:t>You Are Able To Purchase </a:t>
            </a:r>
            <a:r>
              <a:rPr lang="en-US" u="sng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MORE Advertising </a:t>
            </a:r>
            <a:r>
              <a:rPr lang="en-US" dirty="0" smtClean="0">
                <a:latin typeface="Helvetica Neue Bold Condensed"/>
                <a:cs typeface="Helvetica Neue Bold Condensed"/>
              </a:rPr>
              <a:t>and Go Head To Head With Large Corporations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This Will Give You The </a:t>
            </a:r>
            <a:r>
              <a:rPr lang="en-US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Ability To Scale!</a:t>
            </a: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53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190"/>
            <a:ext cx="8229600" cy="438864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Helvetica Neue Bold Condensed"/>
                <a:cs typeface="Helvetica Neue Bold Condensed"/>
              </a:rPr>
              <a:t/>
            </a:r>
            <a:br>
              <a:rPr lang="en-US" dirty="0" smtClean="0">
                <a:latin typeface="Helvetica Neue Bold Condensed"/>
                <a:cs typeface="Helvetica Neue Bold Condensed"/>
              </a:rPr>
            </a:br>
            <a:r>
              <a:rPr lang="en-US" dirty="0" smtClean="0">
                <a:latin typeface="Helvetica Neue Bold Condensed"/>
                <a:cs typeface="Helvetica Neue Bold Condensed"/>
              </a:rPr>
              <a:t>Traffic Is </a:t>
            </a:r>
            <a:r>
              <a:rPr lang="en-US" u="sng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NOT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 </a:t>
            </a:r>
            <a:r>
              <a:rPr lang="en-US" dirty="0" smtClean="0">
                <a:latin typeface="Helvetica Neue Bold Condensed"/>
                <a:cs typeface="Helvetica Neue Bold Condensed"/>
              </a:rPr>
              <a:t>Rocket Science…</a:t>
            </a:r>
            <a:br>
              <a:rPr lang="en-US" dirty="0" smtClean="0">
                <a:latin typeface="Helvetica Neue Bold Condensed"/>
                <a:cs typeface="Helvetica Neue Bold Condensed"/>
              </a:rPr>
            </a:br>
            <a:r>
              <a:rPr lang="en-US" dirty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/>
            </a:r>
            <a:br>
              <a:rPr lang="en-US" dirty="0">
                <a:solidFill>
                  <a:schemeClr val="tx2"/>
                </a:solidFill>
                <a:latin typeface="Helvetica Neue Bold Condensed"/>
                <a:cs typeface="Helvetica Neue Bold Condensed"/>
              </a:rPr>
            </a:b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It’s Super </a:t>
            </a:r>
            <a:r>
              <a:rPr lang="en-US" u="sng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Simple And ANYONE </a:t>
            </a: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Can Do It!</a:t>
            </a:r>
            <a:b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</a:b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pic>
        <p:nvPicPr>
          <p:cNvPr id="3" name="Picture 2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4612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Traffic Can: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Helvetica Neue Bold Condensed"/>
                <a:cs typeface="Helvetica Neue Bold Condensed"/>
              </a:rPr>
              <a:t>Get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Instant </a:t>
            </a:r>
            <a:r>
              <a:rPr lang="en-US" dirty="0" smtClean="0">
                <a:latin typeface="Helvetica Neue Bold Condensed"/>
                <a:cs typeface="Helvetica Neue Bold Condensed"/>
              </a:rPr>
              <a:t>Visitors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 smtClean="0">
                <a:latin typeface="Helvetica Neue Bold Condensed"/>
                <a:cs typeface="Helvetica Neue Bold Condensed"/>
              </a:rPr>
              <a:t>Get Results</a:t>
            </a:r>
            <a:r>
              <a:rPr lang="en-US" dirty="0" smtClean="0">
                <a:latin typeface="Helvetica Neue Bold Condensed"/>
                <a:cs typeface="Helvetica Neue Bold Condensed"/>
              </a:rPr>
              <a:t> Almost Instantly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Scale Any Business </a:t>
            </a:r>
            <a:r>
              <a:rPr lang="en-US" dirty="0" smtClean="0">
                <a:latin typeface="Helvetica Neue Bold Condensed"/>
                <a:cs typeface="Helvetica Neue Bold Condensed"/>
              </a:rPr>
              <a:t>To Huge Figures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Helvetica Neue Bold Condensed"/>
                <a:cs typeface="Helvetica Neue Bold Condensed"/>
              </a:rPr>
              <a:t>Open Up </a:t>
            </a:r>
            <a:r>
              <a:rPr lang="en-US" u="sng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Endless Opportunity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4234" y="3515884"/>
            <a:ext cx="3771348" cy="15186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74234" y="4009889"/>
            <a:ext cx="2073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Helvetica Neue Bold Condensed"/>
                <a:cs typeface="Helvetica Neue Bold Condensed"/>
              </a:rPr>
              <a:t>TRAFFIC =</a:t>
            </a:r>
            <a:endParaRPr lang="en-US" sz="2800" dirty="0">
              <a:latin typeface="Helvetica Neue Bold Condensed"/>
              <a:cs typeface="Helvetica Neue Bold Condensed"/>
            </a:endParaRPr>
          </a:p>
        </p:txBody>
      </p:sp>
      <p:pic>
        <p:nvPicPr>
          <p:cNvPr id="7" name="Picture 6" descr="1SC-Mobi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5 Pillars Of Traffic Sources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8" name="Picture 7" descr="greekcolumns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1048122"/>
            <a:ext cx="5878590" cy="412077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425700" y="2844800"/>
            <a:ext cx="190500" cy="1155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416300" y="2844800"/>
            <a:ext cx="190500" cy="1155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19600" y="2844800"/>
            <a:ext cx="190500" cy="1155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22900" y="2844800"/>
            <a:ext cx="190500" cy="1155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413500" y="2419350"/>
            <a:ext cx="190500" cy="193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5 Pillars Of Traffic Sources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8" name="Picture 7" descr="greekcolumns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1048122"/>
            <a:ext cx="5878590" cy="412077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416300" y="2844800"/>
            <a:ext cx="190500" cy="1155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19600" y="2844800"/>
            <a:ext cx="190500" cy="1155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22900" y="2844800"/>
            <a:ext cx="190500" cy="1155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413500" y="2419350"/>
            <a:ext cx="190500" cy="193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5 Pillars Of Traffic Sources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Pillar #1: Solo Ads -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Clickonomy</a:t>
            </a: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Screen shot 2015-05-23 at 11.29.0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2281"/>
            <a:ext cx="9144000" cy="2280337"/>
          </a:xfrm>
          <a:prstGeom prst="rect">
            <a:avLst/>
          </a:prstGeom>
        </p:spPr>
      </p:pic>
      <p:pic>
        <p:nvPicPr>
          <p:cNvPr id="5" name="Picture 4" descr="1SC-Mobi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5 Pillars Of Traffic Sources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8" name="Picture 7" descr="greekcolumns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1048122"/>
            <a:ext cx="5878590" cy="412077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419600" y="2844800"/>
            <a:ext cx="190500" cy="1155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22900" y="2844800"/>
            <a:ext cx="190500" cy="1155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413500" y="2419350"/>
            <a:ext cx="190500" cy="193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5 Pillars Of Traffic Sources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Pillar #2: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Facebook</a:t>
            </a:r>
            <a:r>
              <a:rPr lang="en-US" dirty="0" smtClean="0">
                <a:latin typeface="Helvetica Neue Bold Condensed"/>
                <a:cs typeface="Helvetica Neue Bold Condensed"/>
              </a:rPr>
              <a:t> Ads</a:t>
            </a: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Power Of Targeting </a:t>
            </a:r>
            <a:r>
              <a:rPr lang="en-US" dirty="0" smtClean="0">
                <a:latin typeface="Helvetica Neue Bold Condensed"/>
                <a:cs typeface="Helvetica Neue Bold Condensed"/>
              </a:rPr>
              <a:t>– Find Exact Audience</a:t>
            </a: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Easy To </a:t>
            </a:r>
            <a:r>
              <a:rPr lang="en-US" u="sng" dirty="0" smtClean="0">
                <a:latin typeface="Helvetica Neue Bold Condensed"/>
                <a:cs typeface="Helvetica Neue Bold Condensed"/>
              </a:rPr>
              <a:t>Start With Low Budgets</a:t>
            </a: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Instant </a:t>
            </a:r>
            <a:r>
              <a:rPr lang="en-US" dirty="0" smtClean="0">
                <a:latin typeface="Helvetica Neue Bold Condensed"/>
                <a:cs typeface="Helvetica Neue Bold Condensed"/>
              </a:rPr>
              <a:t>Results!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500" y="2616200"/>
            <a:ext cx="2527300" cy="25273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What You’ll Learn Today: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The SINGLE Key </a:t>
            </a:r>
            <a:r>
              <a:rPr lang="en-US" dirty="0" smtClean="0">
                <a:latin typeface="Helvetica Neue Bold Condensed"/>
                <a:cs typeface="Helvetica Neue Bold Condensed"/>
              </a:rPr>
              <a:t>Acronym </a:t>
            </a:r>
            <a:r>
              <a:rPr lang="en-US" dirty="0" smtClean="0">
                <a:latin typeface="Helvetica Neue Bold Condensed"/>
                <a:cs typeface="Helvetica Neue Bold Condensed"/>
              </a:rPr>
              <a:t>For Traffic Success </a:t>
            </a: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The 5 Pillars Of Traffic For Achieving $1M+</a:t>
            </a: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Master The Underground Traffic Method That HARDLY Any One Spoke About</a:t>
            </a:r>
          </a:p>
          <a:p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5" name="Picture 4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24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5 Pillars Of Traffic Sources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8" name="Picture 7" descr="greekcolumns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1048122"/>
            <a:ext cx="5878590" cy="41207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422900" y="2844800"/>
            <a:ext cx="190500" cy="1155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413500" y="2419350"/>
            <a:ext cx="190500" cy="193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5 Pillars Of Traffic Sources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Pillar #3: Google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Adwords</a:t>
            </a: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Owns Over 60% Of </a:t>
            </a:r>
            <a:r>
              <a:rPr lang="en-US" dirty="0" smtClean="0">
                <a:solidFill>
                  <a:srgbClr val="1F497D"/>
                </a:solidFill>
                <a:latin typeface="Helvetica Neue Bold Condensed"/>
                <a:cs typeface="Helvetica Neue Bold Condensed"/>
              </a:rPr>
              <a:t>Hyperactive Buyers</a:t>
            </a: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Owns Over 90% Of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Display Traffic</a:t>
            </a: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The </a:t>
            </a:r>
            <a:r>
              <a:rPr lang="en-US" u="sng" cap="all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Holy Grail </a:t>
            </a:r>
            <a:r>
              <a:rPr lang="en-US" dirty="0" smtClean="0">
                <a:latin typeface="Helvetica Neue Bold Condensed"/>
                <a:cs typeface="Helvetica Neue Bold Condensed"/>
              </a:rPr>
              <a:t>To Advertising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450" y="2609850"/>
            <a:ext cx="2419350" cy="241935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5 Pillars Of Traffic Sources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Pillar #3: Google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Adwords</a:t>
            </a: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Network Within A Network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Search Engine Traffic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Contextual Traffic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Display Traffic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450" y="2609850"/>
            <a:ext cx="2419350" cy="241935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5 Pillars Of Traffic Sources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8" name="Picture 7" descr="greekcolumns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1048122"/>
            <a:ext cx="5878590" cy="412077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413500" y="2419350"/>
            <a:ext cx="190500" cy="193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5 Pillars Of Traffic Sources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Pillar #4: BING Network</a:t>
            </a: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Access to Roughly 30% Hyperactive Buyers</a:t>
            </a: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Joint Venture With Yahoo</a:t>
            </a: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More Lenient Than ANY Large Networks</a:t>
            </a:r>
          </a:p>
          <a:p>
            <a:pPr marL="514350" indent="-514350"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600" y="3680429"/>
            <a:ext cx="3378200" cy="129797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5 Pillars Of Traffic Sources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8" name="Picture 7" descr="greekcolumns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1048122"/>
            <a:ext cx="5878590" cy="4120777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5 Pillars Of Traffic Sources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Pillar #5: Penny-Click Advertising</a:t>
            </a: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In-Text Advertising &amp; CPV Advertising</a:t>
            </a: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Clicks For </a:t>
            </a:r>
            <a:r>
              <a:rPr lang="en-US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Pennies</a:t>
            </a: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In-Text = </a:t>
            </a: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Banner Ads On Steroids</a:t>
            </a:r>
          </a:p>
          <a:p>
            <a:pPr marL="514350" indent="-514350"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3491820"/>
            <a:ext cx="2514600" cy="163898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5 Pillars Of Traffic Sources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8" name="Picture 7" descr="greekcolumns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1048122"/>
            <a:ext cx="5878590" cy="41207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59400" y="2946400"/>
            <a:ext cx="3657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 smtClean="0">
                <a:latin typeface="Helvetica Neue Bold Condensed"/>
                <a:cs typeface="Helvetica Neue Bold Condensed"/>
              </a:rPr>
              <a:t>= $1MM+ Empire</a:t>
            </a:r>
            <a:endParaRPr lang="en-US" sz="3800" dirty="0">
              <a:latin typeface="Helvetica Neue Bold Condensed"/>
              <a:cs typeface="Helvetica Neue Bold Condensed"/>
            </a:endParaRPr>
          </a:p>
        </p:txBody>
      </p:sp>
      <p:pic>
        <p:nvPicPr>
          <p:cNvPr id="6" name="Picture 5" descr="1SC-Mobi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pattFill prst="sphere">
          <a:fgClr>
            <a:schemeClr val="tx1">
              <a:lumMod val="85000"/>
              <a:lumOff val="15000"/>
            </a:schemeClr>
          </a:fgClr>
          <a:bgClr>
            <a:schemeClr val="tx1">
              <a:lumMod val="95000"/>
              <a:lumOff val="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208" y="0"/>
            <a:ext cx="7772400" cy="1102519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iPro</a:t>
            </a:r>
            <a:r>
              <a:rPr lang="en-US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 Exclusive Workshop</a:t>
            </a:r>
            <a:endParaRPr lang="en-US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56" y="1238984"/>
            <a:ext cx="8438343" cy="347413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Helvetica Neue Bold Condensed"/>
                <a:cs typeface="Helvetica Neue Bold Condensed"/>
              </a:rPr>
              <a:t>THE SIXTH PILLAR: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Helvetica Neue Bold Condensed"/>
                <a:cs typeface="Helvetica Neue Bold Condensed"/>
              </a:rPr>
              <a:t/>
            </a:r>
            <a:b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Helvetica Neue Bold Condensed"/>
                <a:cs typeface="Helvetica Neue Bold Condensed"/>
              </a:rPr>
            </a:br>
            <a:r>
              <a:rPr lang="en-US" sz="4400" dirty="0" smtClean="0">
                <a:solidFill>
                  <a:srgbClr val="FFFF00"/>
                </a:solidFill>
                <a:latin typeface="Helvetica Neue Bold Condensed"/>
                <a:cs typeface="Helvetica Neue Bold Condensed"/>
              </a:rPr>
              <a:t>Mastering </a:t>
            </a:r>
            <a:r>
              <a:rPr lang="en-US" sz="4400" dirty="0" smtClean="0">
                <a:solidFill>
                  <a:srgbClr val="FFFF00"/>
                </a:solidFill>
                <a:latin typeface="Helvetica Neue Bold Condensed"/>
                <a:cs typeface="Helvetica Neue Bold Condensed"/>
              </a:rPr>
              <a:t>The Underground Traffic Source That HARDLY Anyone Ever Spoke About…</a:t>
            </a:r>
          </a:p>
          <a:p>
            <a:pPr algn="l"/>
            <a:r>
              <a:rPr lang="en-US" sz="4400" dirty="0" smtClean="0">
                <a:solidFill>
                  <a:schemeClr val="bg1"/>
                </a:solidFill>
                <a:latin typeface="Helvetica Neue Bold Condensed"/>
                <a:cs typeface="Helvetica Neue Bold Condensed"/>
              </a:rPr>
              <a:t>By: Fred Lam</a:t>
            </a:r>
            <a:endParaRPr lang="en-US" sz="4400" dirty="0">
              <a:solidFill>
                <a:schemeClr val="bg1"/>
              </a:solidFill>
              <a:latin typeface="Helvetica Neue Bold Condensed"/>
              <a:cs typeface="Helvetica Neue Bold Condense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846" y="4033113"/>
            <a:ext cx="3073182" cy="63039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617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190"/>
            <a:ext cx="8229600" cy="438864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Helvetica Neue Bold Condensed"/>
                <a:cs typeface="Helvetica Neue Bold Condensed"/>
              </a:rPr>
              <a:t>So, What Is This Traffic Source?</a:t>
            </a:r>
            <a:br>
              <a:rPr lang="en-US" dirty="0" smtClean="0">
                <a:latin typeface="Helvetica Neue Bold Condensed"/>
                <a:cs typeface="Helvetica Neue Bold Condensed"/>
              </a:rPr>
            </a:b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</a:b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DIRECT </a:t>
            </a:r>
            <a:r>
              <a:rPr lang="en-US" u="sng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MEDIA BUYING</a:t>
            </a: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</a:b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pic>
        <p:nvPicPr>
          <p:cNvPr id="3" name="Picture 2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4612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Acronyms For Traffic Success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Not A Typical Internet Marketing Acronym</a:t>
            </a:r>
            <a:endParaRPr lang="en-US" u="sng" dirty="0" smtClean="0">
              <a:solidFill>
                <a:srgbClr val="4F6228"/>
              </a:solidFill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100" y="1826823"/>
            <a:ext cx="5111474" cy="3519877"/>
          </a:xfrm>
          <a:prstGeom prst="rect">
            <a:avLst/>
          </a:prstGeom>
        </p:spPr>
      </p:pic>
      <p:pic>
        <p:nvPicPr>
          <p:cNvPr id="6" name="Picture 5" descr="1SC-Mobi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53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Banner / Display Ads On Websites</a:t>
            </a:r>
          </a:p>
          <a:p>
            <a:pPr marL="514350" indent="-514350"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You’re </a:t>
            </a:r>
            <a:r>
              <a:rPr lang="en-US" dirty="0" smtClean="0">
                <a:solidFill>
                  <a:srgbClr val="1F497D"/>
                </a:solidFill>
                <a:latin typeface="Helvetica Neue Bold Condensed"/>
                <a:cs typeface="Helvetica Neue Bold Condensed"/>
              </a:rPr>
              <a:t>CREATING Your Own </a:t>
            </a:r>
            <a:r>
              <a:rPr lang="en-US" dirty="0" smtClean="0">
                <a:latin typeface="Helvetica Neue Bold Condensed"/>
                <a:cs typeface="Helvetica Neue Bold Condensed"/>
              </a:rPr>
              <a:t>Network</a:t>
            </a:r>
          </a:p>
          <a:p>
            <a:pPr marL="514350" indent="-514350"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NO </a:t>
            </a:r>
            <a:r>
              <a:rPr lang="en-US" dirty="0" smtClean="0">
                <a:latin typeface="Helvetica Neue Bold Condensed"/>
                <a:cs typeface="Helvetica Neue Bold Condensed"/>
              </a:rPr>
              <a:t>Policy &amp; </a:t>
            </a:r>
            <a:r>
              <a:rPr lang="en-US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NO </a:t>
            </a:r>
            <a:r>
              <a:rPr lang="en-US" dirty="0" smtClean="0">
                <a:latin typeface="Helvetica Neue Bold Condensed"/>
                <a:cs typeface="Helvetica Neue Bold Condensed"/>
              </a:rPr>
              <a:t>Full Website Needed 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pic>
        <p:nvPicPr>
          <p:cNvPr id="5" name="Content Placeholder 4" descr="Screen shot 2015-05-23 at 12.26.4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3801" y="1200150"/>
            <a:ext cx="7736398" cy="3394075"/>
          </a:xfrm>
        </p:spPr>
      </p:pic>
      <p:sp>
        <p:nvSpPr>
          <p:cNvPr id="6" name="Right Arrow 5"/>
          <p:cNvSpPr/>
          <p:nvPr/>
        </p:nvSpPr>
        <p:spPr>
          <a:xfrm rot="18864670">
            <a:off x="457201" y="2616201"/>
            <a:ext cx="1066800" cy="91440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4025900" y="3436047"/>
            <a:ext cx="1066800" cy="91440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5400000">
            <a:off x="7251700" y="1864424"/>
            <a:ext cx="1066800" cy="91440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Real Case Study: Being An Affiliate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Content Placeholder 4" descr="Screen-shot-2014-10-09-at-5.27.08-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412" y="2101953"/>
            <a:ext cx="7467600" cy="1521339"/>
          </a:xfrm>
          <a:prstGeom prst="rect">
            <a:avLst/>
          </a:prstGeom>
        </p:spPr>
      </p:pic>
      <p:pic>
        <p:nvPicPr>
          <p:cNvPr id="5" name="Picture 4" descr="Screen shot 2015-05-23 at 12.35.3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700" y="3848100"/>
            <a:ext cx="5816600" cy="12319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Real Case Study: Being An Affiliate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Offer Name: Backyard Liberty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Digital Product</a:t>
            </a:r>
            <a:r>
              <a:rPr lang="en-US" dirty="0" smtClean="0">
                <a:latin typeface="Helvetica Neue Bold Condensed"/>
                <a:cs typeface="Helvetica Neue Bold Condensed"/>
              </a:rPr>
              <a:t> </a:t>
            </a:r>
            <a:r>
              <a:rPr lang="en-US" dirty="0" smtClean="0">
                <a:latin typeface="Helvetica Neue Bold Condensed"/>
                <a:cs typeface="Helvetica Neue Bold Condensed"/>
              </a:rPr>
              <a:t>For</a:t>
            </a:r>
            <a:r>
              <a:rPr lang="en-US" dirty="0" smtClean="0">
                <a:latin typeface="Helvetica Neue Bold Condensed"/>
                <a:cs typeface="Helvetica Neue Bold Condensed"/>
              </a:rPr>
              <a:t> </a:t>
            </a:r>
            <a:r>
              <a:rPr lang="en-US" dirty="0" smtClean="0">
                <a:latin typeface="Helvetica Neue Bold Condensed"/>
                <a:cs typeface="Helvetica Neue Bold Condensed"/>
              </a:rPr>
              <a:t>$47 And I Make 75% Commission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Place ONE Ad On ONE Website!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500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Real Case Study: Being An Affiliate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5" name="Picture 4" descr="BY-Ad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809750"/>
            <a:ext cx="3810000" cy="31750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Real Case Study: Being An Affiliate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6" name="Picture 5" descr="Screen shot 2015-05-23 at 12.33.3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900" y="1780300"/>
            <a:ext cx="5029200" cy="33632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Wingdings" charset="2"/>
              <a:buChar char="ü"/>
            </a:pPr>
            <a:r>
              <a:rPr lang="en-US" b="1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5</a:t>
            </a:r>
            <a:r>
              <a:rPr lang="en-US" b="1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 </a:t>
            </a:r>
            <a:r>
              <a:rPr lang="en-US" b="1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Key Steps </a:t>
            </a:r>
            <a:r>
              <a:rPr lang="en-US" dirty="0" smtClean="0">
                <a:latin typeface="Helvetica Neue Bold Condensed"/>
                <a:cs typeface="Helvetica Neue Bold Condensed"/>
              </a:rPr>
              <a:t>For Direct Media Buying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latin typeface="Helvetica Neue Bold Condensed"/>
                <a:cs typeface="Helvetica Neue Bold Condensed"/>
              </a:rPr>
              <a:t>Finding Your </a:t>
            </a:r>
            <a:r>
              <a:rPr lang="en-US" u="sng" dirty="0" smtClean="0">
                <a:latin typeface="Helvetica Neue Bold Condensed"/>
                <a:cs typeface="Helvetica Neue Bold Condensed"/>
              </a:rPr>
              <a:t>TARGETED</a:t>
            </a:r>
            <a:r>
              <a:rPr lang="en-US" dirty="0" smtClean="0">
                <a:latin typeface="Helvetica Neue Bold Condensed"/>
                <a:cs typeface="Helvetica Neue Bold Condensed"/>
              </a:rPr>
              <a:t> </a:t>
            </a:r>
            <a:r>
              <a:rPr lang="en-US" dirty="0" smtClean="0">
                <a:latin typeface="Helvetica Neue Bold Condensed"/>
                <a:cs typeface="Helvetica Neue Bold Condensed"/>
              </a:rPr>
              <a:t>Website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latin typeface="Helvetica Neue Bold Condensed"/>
                <a:cs typeface="Helvetica Neue Bold Condensed"/>
              </a:rPr>
              <a:t>Creating Your </a:t>
            </a:r>
            <a:r>
              <a:rPr lang="en-US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Attention-Grabbing Ads</a:t>
            </a:r>
            <a:endParaRPr lang="en-US" dirty="0" smtClean="0">
              <a:solidFill>
                <a:srgbClr val="4F6228"/>
              </a:solidFill>
              <a:latin typeface="Helvetica Neue Bold Condensed"/>
              <a:cs typeface="Helvetica Neue Bold Condensed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latin typeface="Helvetica Neue Bold Condensed"/>
                <a:cs typeface="Helvetica Neue Bold Condensed"/>
              </a:rPr>
              <a:t>Negotiate &amp; </a:t>
            </a: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Define Your </a:t>
            </a:r>
            <a:r>
              <a:rPr lang="en-US" dirty="0" err="1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IO’s</a:t>
            </a:r>
            <a:endParaRPr lang="en-US" dirty="0" smtClean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latin typeface="Helvetica Neue Bold Condensed"/>
                <a:cs typeface="Helvetica Neue Bold Condensed"/>
              </a:rPr>
              <a:t>Having An Ad Server – </a:t>
            </a:r>
            <a:r>
              <a:rPr lang="en-US" dirty="0" smtClean="0">
                <a:solidFill>
                  <a:schemeClr val="accent2"/>
                </a:solidFill>
                <a:latin typeface="Helvetica Neue Bold Condensed"/>
                <a:cs typeface="Helvetica Neue Bold Condensed"/>
              </a:rPr>
              <a:t>SUPERBLY IMPORTANT!</a:t>
            </a:r>
            <a:endParaRPr lang="en-US" dirty="0" smtClean="0">
              <a:solidFill>
                <a:schemeClr val="accent2"/>
              </a:solidFill>
              <a:latin typeface="Helvetica Neue Bold Condensed"/>
              <a:cs typeface="Helvetica Neue Bold Condensed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latin typeface="Helvetica Neue Bold Condensed"/>
                <a:cs typeface="Helvetica Neue Bold Condensed"/>
              </a:rPr>
              <a:t>Dissect Data</a:t>
            </a:r>
            <a:r>
              <a:rPr lang="en-US" dirty="0" smtClean="0">
                <a:latin typeface="Helvetica Neue Bold Condensed"/>
                <a:cs typeface="Helvetica Neue Bold Condensed"/>
              </a:rPr>
              <a:t>, Test &amp; Scale!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latin typeface="Helvetica Neue Bold Condensed"/>
                <a:cs typeface="Helvetica Neue Bold Condensed"/>
              </a:rPr>
              <a:t>Finding </a:t>
            </a:r>
            <a:r>
              <a:rPr lang="en-US" dirty="0" smtClean="0">
                <a:latin typeface="Helvetica Neue Bold Condensed"/>
                <a:cs typeface="Helvetica Neue Bold Condensed"/>
              </a:rPr>
              <a:t>Your TARGETED </a:t>
            </a:r>
            <a:r>
              <a:rPr lang="en-US" dirty="0" smtClean="0">
                <a:latin typeface="Helvetica Neue Bold Condensed"/>
                <a:cs typeface="Helvetica Neue Bold Condensed"/>
              </a:rPr>
              <a:t>Website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Determine Your Niche First Or Affiliate Program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Come Up With The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Primary Keyword </a:t>
            </a:r>
            <a:r>
              <a:rPr lang="en-US" dirty="0" smtClean="0">
                <a:latin typeface="Helvetica Neue Bold Condensed"/>
                <a:cs typeface="Helvetica Neue Bold Condensed"/>
              </a:rPr>
              <a:t>And Simply Put Them Into Google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Jot Down The List Of </a:t>
            </a:r>
            <a:r>
              <a:rPr lang="en-US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10 to 15 Websites </a:t>
            </a:r>
            <a:r>
              <a:rPr lang="en-US" dirty="0" smtClean="0">
                <a:latin typeface="Helvetica Neue Bold Condensed"/>
                <a:cs typeface="Helvetica Neue Bold Condensed"/>
              </a:rPr>
              <a:t>Straight From Google, Visit The Page To See If There’s Any Ads Being Served And Go Straight To </a:t>
            </a:r>
            <a:r>
              <a:rPr lang="en-US" dirty="0" err="1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Alexa.com</a:t>
            </a:r>
            <a:endParaRPr lang="en-US" dirty="0" smtClean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latin typeface="Helvetica Neue Bold Condensed"/>
                <a:cs typeface="Helvetica Neue Bold Condensed"/>
              </a:rPr>
              <a:t>Finding </a:t>
            </a:r>
            <a:r>
              <a:rPr lang="en-US" dirty="0" smtClean="0">
                <a:latin typeface="Helvetica Neue Bold Condensed"/>
                <a:cs typeface="Helvetica Neue Bold Condensed"/>
              </a:rPr>
              <a:t>Your TARGETED </a:t>
            </a:r>
            <a:r>
              <a:rPr lang="en-US" dirty="0" smtClean="0">
                <a:latin typeface="Helvetica Neue Bold Condensed"/>
                <a:cs typeface="Helvetica Neue Bold Condensed"/>
              </a:rPr>
              <a:t>Website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Input Your Domain Search Into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Alexa.com</a:t>
            </a: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Look For Websites </a:t>
            </a:r>
            <a:r>
              <a:rPr lang="en-US" dirty="0" smtClean="0">
                <a:solidFill>
                  <a:srgbClr val="1F497D"/>
                </a:solidFill>
                <a:latin typeface="Helvetica Neue Bold Condensed"/>
                <a:cs typeface="Helvetica Neue Bold Condensed"/>
              </a:rPr>
              <a:t>Under The Ranking Of 250k </a:t>
            </a:r>
            <a:r>
              <a:rPr lang="en-US" dirty="0" smtClean="0">
                <a:latin typeface="Helvetica Neue Bold Condensed"/>
                <a:cs typeface="Helvetica Neue Bold Condensed"/>
              </a:rPr>
              <a:t>Or Less In Global Rank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Screen shot 2015-05-24 at 1.55.1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3218045"/>
            <a:ext cx="4737100" cy="192545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latin typeface="Helvetica Neue Bold Condensed"/>
                <a:cs typeface="Helvetica Neue Bold Condensed"/>
              </a:rPr>
              <a:t>Finding </a:t>
            </a:r>
            <a:r>
              <a:rPr lang="en-US" dirty="0" smtClean="0">
                <a:latin typeface="Helvetica Neue Bold Condensed"/>
                <a:cs typeface="Helvetica Neue Bold Condensed"/>
              </a:rPr>
              <a:t>Your TARGETED </a:t>
            </a:r>
            <a:r>
              <a:rPr lang="en-US" dirty="0" smtClean="0">
                <a:latin typeface="Helvetica Neue Bold Condensed"/>
                <a:cs typeface="Helvetica Neue Bold Condensed"/>
              </a:rPr>
              <a:t>Website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Look At The Audience Demographic Of The Website And Use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Alexa</a:t>
            </a:r>
            <a:r>
              <a:rPr lang="en-US" dirty="0" smtClean="0">
                <a:latin typeface="Helvetica Neue Bold Condensed"/>
                <a:cs typeface="Helvetica Neue Bold Condensed"/>
              </a:rPr>
              <a:t> To Compare The Audience Of Your Offer</a:t>
            </a: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5" name="Picture 4" descr="Screen shot 2015-05-24 at 1.56.1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3061441"/>
            <a:ext cx="6908800" cy="2107459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190"/>
            <a:ext cx="8229600" cy="438864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elvetica Neue Bold Condensed"/>
                <a:cs typeface="Helvetica Neue Bold Condensed"/>
              </a:rPr>
              <a:t>The SINGLE</a:t>
            </a:r>
            <a:r>
              <a:rPr lang="en-US" dirty="0" smtClean="0">
                <a:latin typeface="Helvetica Neue Bold Condensed"/>
                <a:cs typeface="Helvetica Neue Bold Condensed"/>
              </a:rPr>
              <a:t> Key Acronym:</a:t>
            </a:r>
            <a:r>
              <a:rPr lang="en-US" dirty="0" smtClean="0">
                <a:latin typeface="Helvetica Neue Bold Condensed"/>
                <a:cs typeface="Helvetica Neue Bold Condensed"/>
              </a:rPr>
              <a:t/>
            </a:r>
            <a:br>
              <a:rPr lang="en-US" dirty="0" smtClean="0">
                <a:latin typeface="Helvetica Neue Bold Condensed"/>
                <a:cs typeface="Helvetica Neue Bold Condensed"/>
              </a:rPr>
            </a:br>
            <a:r>
              <a:rPr lang="en-US" sz="20000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VPS</a:t>
            </a: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</a:b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pic>
        <p:nvPicPr>
          <p:cNvPr id="3" name="Picture 2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4612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latin typeface="Helvetica Neue Bold Condensed"/>
                <a:cs typeface="Helvetica Neue Bold Condensed"/>
              </a:rPr>
              <a:t>Finding </a:t>
            </a:r>
            <a:r>
              <a:rPr lang="en-US" dirty="0" smtClean="0">
                <a:latin typeface="Helvetica Neue Bold Condensed"/>
                <a:cs typeface="Helvetica Neue Bold Condensed"/>
              </a:rPr>
              <a:t>Your TARGETED </a:t>
            </a:r>
            <a:r>
              <a:rPr lang="en-US" dirty="0" smtClean="0">
                <a:latin typeface="Helvetica Neue Bold Condensed"/>
                <a:cs typeface="Helvetica Neue Bold Condensed"/>
              </a:rPr>
              <a:t>Website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Next, Go To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SimilarWeb.com</a:t>
            </a: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LIVE EXAMPLE </a:t>
            </a:r>
            <a:r>
              <a:rPr lang="en-US" dirty="0" err="1" smtClean="0">
                <a:latin typeface="Helvetica Neue Bold Condensed"/>
                <a:cs typeface="Helvetica Neue Bold Condensed"/>
                <a:sym typeface="Wingdings"/>
              </a:rPr>
              <a:t></a:t>
            </a: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3105150"/>
            <a:ext cx="5080000" cy="1066800"/>
          </a:xfrm>
          <a:prstGeom prst="rect">
            <a:avLst/>
          </a:prstGeom>
        </p:spPr>
      </p:pic>
      <p:pic>
        <p:nvPicPr>
          <p:cNvPr id="7" name="Picture 6" descr="1SC-Mobi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2</a:t>
            </a:r>
            <a:r>
              <a:rPr lang="en-US" dirty="0" smtClean="0">
                <a:latin typeface="Helvetica Neue Bold Condensed"/>
                <a:cs typeface="Helvetica Neue Bold Condensed"/>
              </a:rPr>
              <a:t>. Creating Your Attention-Grabbing Ads</a:t>
            </a:r>
          </a:p>
          <a:p>
            <a:pPr lvl="1">
              <a:buFont typeface="Wingdings" charset="2"/>
              <a:buChar char="ü"/>
            </a:pPr>
            <a:r>
              <a:rPr lang="en-US" sz="2600" dirty="0" smtClean="0">
                <a:latin typeface="Helvetica Neue Bold Condensed"/>
                <a:cs typeface="Helvetica Neue Bold Condensed"/>
              </a:rPr>
              <a:t>Test At Least </a:t>
            </a:r>
            <a:r>
              <a:rPr lang="en-US" sz="2600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6 Different Headlines </a:t>
            </a:r>
            <a:r>
              <a:rPr lang="en-US" sz="2600" dirty="0" smtClean="0">
                <a:latin typeface="Helvetica Neue Bold Condensed"/>
                <a:cs typeface="Helvetica Neue Bold Condensed"/>
              </a:rPr>
              <a:t>With The Same</a:t>
            </a:r>
            <a:r>
              <a:rPr lang="en-US" sz="2600" dirty="0" smtClean="0">
                <a:latin typeface="Helvetica Neue Bold Condensed"/>
                <a:cs typeface="Helvetica Neue Bold Condensed"/>
              </a:rPr>
              <a:t> </a:t>
            </a:r>
            <a:br>
              <a:rPr lang="en-US" sz="2600" dirty="0" smtClean="0">
                <a:latin typeface="Helvetica Neue Bold Condensed"/>
                <a:cs typeface="Helvetica Neue Bold Condensed"/>
              </a:rPr>
            </a:br>
            <a:r>
              <a:rPr lang="en-US" sz="2600" dirty="0" smtClean="0">
                <a:latin typeface="Helvetica Neue Bold Condensed"/>
                <a:cs typeface="Helvetica Neue Bold Condensed"/>
              </a:rPr>
              <a:t>Call</a:t>
            </a:r>
            <a:r>
              <a:rPr lang="en-US" sz="2600" dirty="0" smtClean="0">
                <a:latin typeface="Helvetica Neue Bold Condensed"/>
                <a:cs typeface="Helvetica Neue Bold Condensed"/>
              </a:rPr>
              <a:t>-To-Action When You Start So You Can Find The Right Message</a:t>
            </a:r>
          </a:p>
          <a:p>
            <a:pPr marL="1200150" lvl="2" indent="-285750">
              <a:buFont typeface="Wingdings" charset="2"/>
              <a:buChar char="ü"/>
            </a:pP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Headline Makes A Big Difference </a:t>
            </a:r>
            <a:r>
              <a:rPr lang="en-US" dirty="0" smtClean="0">
                <a:latin typeface="Helvetica Neue Bold Condensed"/>
                <a:cs typeface="Helvetica Neue Bold Condensed"/>
              </a:rPr>
              <a:t>On The </a:t>
            </a:r>
            <a:r>
              <a:rPr lang="en-US" dirty="0" smtClean="0">
                <a:latin typeface="Helvetica Neue Bold Condensed"/>
                <a:cs typeface="Helvetica Neue Bold Condensed"/>
              </a:rPr>
              <a:t>Audience</a:t>
            </a:r>
          </a:p>
          <a:p>
            <a:pPr marL="1200150" lvl="2" indent="-2857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You Can Also Add Sub-Headlines To Accompany The Headline But Make Sure It’s The Same For All Your Ads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2</a:t>
            </a:r>
            <a:r>
              <a:rPr lang="en-US" dirty="0" smtClean="0">
                <a:latin typeface="Helvetica Neue Bold Condensed"/>
                <a:cs typeface="Helvetica Neue Bold Condensed"/>
              </a:rPr>
              <a:t>. Creating Your Attention-Grabbing Ads</a:t>
            </a:r>
          </a:p>
          <a:p>
            <a:pPr lvl="1">
              <a:buFont typeface="Wingdings" charset="2"/>
              <a:buChar char="ü"/>
            </a:pPr>
            <a:r>
              <a:rPr lang="en-US" sz="2600" dirty="0" smtClean="0">
                <a:latin typeface="Helvetica Neue Bold Condensed"/>
                <a:cs typeface="Helvetica Neue Bold Condensed"/>
              </a:rPr>
              <a:t>Using The Right Color When You Start</a:t>
            </a:r>
          </a:p>
          <a:p>
            <a:pPr marL="1200150" lvl="2" indent="-285750">
              <a:buFont typeface="Wingdings" charset="2"/>
              <a:buChar char="ü"/>
            </a:pPr>
            <a:r>
              <a:rPr lang="en-US" sz="2600" dirty="0" smtClean="0">
                <a:latin typeface="Helvetica Neue Bold Condensed"/>
                <a:cs typeface="Helvetica Neue Bold Condensed"/>
              </a:rPr>
              <a:t>Headline = </a:t>
            </a:r>
            <a:r>
              <a:rPr lang="en-US" sz="2600" dirty="0" smtClean="0">
                <a:solidFill>
                  <a:schemeClr val="accent2"/>
                </a:solidFill>
                <a:latin typeface="Helvetica Neue Bold Condensed"/>
                <a:cs typeface="Helvetica Neue Bold Condensed"/>
              </a:rPr>
              <a:t>Red </a:t>
            </a:r>
            <a:r>
              <a:rPr lang="en-US" sz="2600" dirty="0" smtClean="0">
                <a:latin typeface="Helvetica Neue Bold Condensed"/>
                <a:cs typeface="Helvetica Neue Bold Condensed"/>
              </a:rPr>
              <a:t>With Bold Text</a:t>
            </a:r>
          </a:p>
          <a:p>
            <a:pPr marL="1200150" lvl="2" indent="-285750">
              <a:buFont typeface="Wingdings" charset="2"/>
              <a:buChar char="ü"/>
            </a:pPr>
            <a:r>
              <a:rPr lang="en-US" sz="2600" dirty="0" smtClean="0">
                <a:latin typeface="Helvetica Neue Bold Condensed"/>
                <a:cs typeface="Helvetica Neue Bold Condensed"/>
              </a:rPr>
              <a:t>Sub-Headline = Black With Normal Text</a:t>
            </a:r>
          </a:p>
          <a:p>
            <a:pPr marL="1200150" lvl="2" indent="-285750">
              <a:buFont typeface="Wingdings" charset="2"/>
              <a:buChar char="ü"/>
            </a:pPr>
            <a:r>
              <a:rPr lang="en-US" sz="2600" dirty="0" smtClean="0">
                <a:latin typeface="Helvetica Neue Bold Condensed"/>
                <a:cs typeface="Helvetica Neue Bold Condensed"/>
              </a:rPr>
              <a:t>Call-To-Action = </a:t>
            </a:r>
            <a:r>
              <a:rPr lang="en-US" sz="2600" dirty="0" smtClean="0">
                <a:solidFill>
                  <a:schemeClr val="accent1"/>
                </a:solidFill>
                <a:latin typeface="Helvetica Neue Bold Condensed"/>
                <a:cs typeface="Helvetica Neue Bold Condensed"/>
              </a:rPr>
              <a:t>Blue </a:t>
            </a:r>
            <a:r>
              <a:rPr lang="en-US" sz="2600" dirty="0" smtClean="0">
                <a:latin typeface="Helvetica Neue Bold Condensed"/>
                <a:cs typeface="Helvetica Neue Bold Condensed"/>
              </a:rPr>
              <a:t>Underline Text (Hyperlink)</a:t>
            </a:r>
          </a:p>
          <a:p>
            <a:pPr marL="1200150" lvl="2" indent="-285750">
              <a:buFont typeface="Wingdings" charset="2"/>
              <a:buChar char="ü"/>
            </a:pPr>
            <a:r>
              <a:rPr lang="en-US" sz="2600" dirty="0" smtClean="0">
                <a:latin typeface="Helvetica Neue Bold Condensed"/>
                <a:cs typeface="Helvetica Neue Bold Condensed"/>
              </a:rPr>
              <a:t>Recommend Using Tahoma Font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2</a:t>
            </a:r>
            <a:r>
              <a:rPr lang="en-US" dirty="0" smtClean="0">
                <a:latin typeface="Helvetica Neue Bold Condensed"/>
                <a:cs typeface="Helvetica Neue Bold Condensed"/>
              </a:rPr>
              <a:t>. Creating Your Attention-Grabbing Ads</a:t>
            </a:r>
          </a:p>
          <a:p>
            <a:pPr lvl="1">
              <a:buFont typeface="Wingdings" charset="2"/>
              <a:buChar char="ü"/>
            </a:pPr>
            <a:r>
              <a:rPr lang="en-US" sz="2600" dirty="0" smtClean="0">
                <a:latin typeface="Helvetica Neue Bold Condensed"/>
                <a:cs typeface="Helvetica Neue Bold Condensed"/>
              </a:rPr>
              <a:t>Example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300x250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11560" y="2415422"/>
            <a:ext cx="2304256" cy="1920214"/>
          </a:xfrm>
          <a:prstGeom prst="rect">
            <a:avLst/>
          </a:prstGeom>
        </p:spPr>
      </p:pic>
      <p:pic>
        <p:nvPicPr>
          <p:cNvPr id="6" name="Picture 5" descr="300x250_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084168" y="2415422"/>
            <a:ext cx="2304256" cy="1920214"/>
          </a:xfrm>
          <a:prstGeom prst="rect">
            <a:avLst/>
          </a:prstGeom>
        </p:spPr>
      </p:pic>
      <p:pic>
        <p:nvPicPr>
          <p:cNvPr id="7" name="Picture 6" descr="300x250_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443660" y="2415422"/>
            <a:ext cx="2304256" cy="1920214"/>
          </a:xfrm>
          <a:prstGeom prst="rect">
            <a:avLst/>
          </a:prstGeom>
        </p:spPr>
      </p:pic>
      <p:pic>
        <p:nvPicPr>
          <p:cNvPr id="10" name="Picture 9" descr="1SC-Mobil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3</a:t>
            </a:r>
            <a:r>
              <a:rPr lang="en-US" dirty="0" smtClean="0">
                <a:latin typeface="Helvetica Neue Bold Condensed"/>
                <a:cs typeface="Helvetica Neue Bold Condensed"/>
              </a:rPr>
              <a:t>. Negotiate &amp; Structure </a:t>
            </a:r>
            <a:r>
              <a:rPr lang="en-US" dirty="0" smtClean="0">
                <a:latin typeface="Helvetica Neue Bold Condensed"/>
                <a:cs typeface="Helvetica Neue Bold Condensed"/>
              </a:rPr>
              <a:t>Your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IO’s</a:t>
            </a:r>
            <a:r>
              <a:rPr lang="en-US" dirty="0" smtClean="0">
                <a:latin typeface="Helvetica Neue Bold Condensed"/>
                <a:cs typeface="Helvetica Neue Bold Condensed"/>
              </a:rPr>
              <a:t> &amp;</a:t>
            </a:r>
            <a:r>
              <a:rPr lang="en-US" dirty="0" smtClean="0">
                <a:latin typeface="Helvetica Neue Bold Condensed"/>
                <a:cs typeface="Helvetica Neue Bold Condensed"/>
              </a:rPr>
              <a:t> Terms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Look For Their “Advertise” Link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Screen shot 2015-05-24 at 1.21.2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92098"/>
            <a:ext cx="9144000" cy="1654703"/>
          </a:xfrm>
          <a:prstGeom prst="rect">
            <a:avLst/>
          </a:prstGeom>
        </p:spPr>
      </p:pic>
      <p:pic>
        <p:nvPicPr>
          <p:cNvPr id="5" name="Picture 4" descr="1SC-Mobi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3</a:t>
            </a:r>
            <a:r>
              <a:rPr lang="en-US" dirty="0" smtClean="0">
                <a:latin typeface="Helvetica Neue Bold Condensed"/>
                <a:cs typeface="Helvetica Neue Bold Condensed"/>
              </a:rPr>
              <a:t>. Negotiate &amp; Structure </a:t>
            </a:r>
            <a:r>
              <a:rPr lang="en-US" dirty="0" smtClean="0">
                <a:latin typeface="Helvetica Neue Bold Condensed"/>
                <a:cs typeface="Helvetica Neue Bold Condensed"/>
              </a:rPr>
              <a:t>Your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IO’s</a:t>
            </a:r>
            <a:r>
              <a:rPr lang="en-US" dirty="0" smtClean="0">
                <a:latin typeface="Helvetica Neue Bold Condensed"/>
                <a:cs typeface="Helvetica Neue Bold Condensed"/>
              </a:rPr>
              <a:t> &amp;</a:t>
            </a:r>
            <a:r>
              <a:rPr lang="en-US" dirty="0" smtClean="0">
                <a:latin typeface="Helvetica Neue Bold Condensed"/>
                <a:cs typeface="Helvetica Neue Bold Condensed"/>
              </a:rPr>
              <a:t> Terms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Find Their Contact Form / Contact Us Page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5" name="Picture 4" descr="Screen shot 2015-05-24 at 1.22.5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18178"/>
            <a:ext cx="9144000" cy="271694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3</a:t>
            </a:r>
            <a:r>
              <a:rPr lang="en-US" dirty="0" smtClean="0">
                <a:latin typeface="Helvetica Neue Bold Condensed"/>
                <a:cs typeface="Helvetica Neue Bold Condensed"/>
              </a:rPr>
              <a:t>. Negotiate &amp; Structure </a:t>
            </a:r>
            <a:r>
              <a:rPr lang="en-US" dirty="0" smtClean="0">
                <a:latin typeface="Helvetica Neue Bold Condensed"/>
                <a:cs typeface="Helvetica Neue Bold Condensed"/>
              </a:rPr>
              <a:t>Your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IO’s</a:t>
            </a:r>
            <a:r>
              <a:rPr lang="en-US" dirty="0" smtClean="0">
                <a:latin typeface="Helvetica Neue Bold Condensed"/>
                <a:cs typeface="Helvetica Neue Bold Condensed"/>
              </a:rPr>
              <a:t> &amp;</a:t>
            </a:r>
            <a:r>
              <a:rPr lang="en-US" dirty="0" smtClean="0">
                <a:latin typeface="Helvetica Neue Bold Condensed"/>
                <a:cs typeface="Helvetica Neue Bold Condensed"/>
              </a:rPr>
              <a:t> Terms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Use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GoDaddy’s</a:t>
            </a:r>
            <a:r>
              <a:rPr lang="en-US" dirty="0" smtClean="0">
                <a:latin typeface="Helvetica Neue Bold Condensed"/>
                <a:cs typeface="Helvetica Neue Bold Condensed"/>
              </a:rPr>
              <a:t> WHOIS Search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6" name="Picture 5" descr="Screen shot 2015-05-24 at 1.24.1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55849"/>
            <a:ext cx="9144000" cy="27332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3</a:t>
            </a:r>
            <a:r>
              <a:rPr lang="en-US" dirty="0" smtClean="0">
                <a:latin typeface="Helvetica Neue Bold Condensed"/>
                <a:cs typeface="Helvetica Neue Bold Condensed"/>
              </a:rPr>
              <a:t>. Negotiate &amp; Structure </a:t>
            </a:r>
            <a:r>
              <a:rPr lang="en-US" dirty="0" smtClean="0">
                <a:latin typeface="Helvetica Neue Bold Condensed"/>
                <a:cs typeface="Helvetica Neue Bold Condensed"/>
              </a:rPr>
              <a:t>Your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IO’s</a:t>
            </a:r>
            <a:r>
              <a:rPr lang="en-US" dirty="0" smtClean="0">
                <a:latin typeface="Helvetica Neue Bold Condensed"/>
                <a:cs typeface="Helvetica Neue Bold Condensed"/>
              </a:rPr>
              <a:t> &amp;</a:t>
            </a:r>
            <a:r>
              <a:rPr lang="en-US" dirty="0" smtClean="0">
                <a:latin typeface="Helvetica Neue Bold Condensed"/>
                <a:cs typeface="Helvetica Neue Bold Condensed"/>
              </a:rPr>
              <a:t> Terms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Ask For Their “RATE”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Offered With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CPM </a:t>
            </a:r>
            <a:r>
              <a:rPr lang="en-US" dirty="0" smtClean="0">
                <a:latin typeface="Helvetica Neue Bold Condensed"/>
                <a:cs typeface="Helvetica Neue Bold Condensed"/>
              </a:rPr>
              <a:t>or Monthly Basis</a:t>
            </a:r>
          </a:p>
          <a:p>
            <a:pPr marL="1314450" lvl="2" indent="-514350">
              <a:buFont typeface="Wingdings" charset="2"/>
              <a:buChar char="ü"/>
            </a:pP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THIS NUMBER IS NEGOTIABLE!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IF You Are Offered At A Monthly Basis, You Ask For Their Monthly Impressions To Re-Calculate Your Actual CPM – </a:t>
            </a:r>
            <a:r>
              <a:rPr lang="en-US" dirty="0" smtClean="0">
                <a:solidFill>
                  <a:srgbClr val="1F497D"/>
                </a:solidFill>
                <a:latin typeface="Helvetica Neue Bold Condensed"/>
                <a:cs typeface="Helvetica Neue Bold Condensed"/>
              </a:rPr>
              <a:t>Magic Number Is Less Than $2.00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5" name="Picture 4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3</a:t>
            </a:r>
            <a:r>
              <a:rPr lang="en-US" dirty="0" smtClean="0">
                <a:latin typeface="Helvetica Neue Bold Condensed"/>
                <a:cs typeface="Helvetica Neue Bold Condensed"/>
              </a:rPr>
              <a:t>. </a:t>
            </a:r>
            <a:r>
              <a:rPr lang="en-US" dirty="0" smtClean="0">
                <a:latin typeface="Helvetica Neue Bold Condensed"/>
                <a:cs typeface="Helvetica Neue Bold Condensed"/>
              </a:rPr>
              <a:t>Structuring Your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IO’s</a:t>
            </a:r>
            <a:r>
              <a:rPr lang="en-US" dirty="0" smtClean="0">
                <a:latin typeface="Helvetica Neue Bold Condensed"/>
                <a:cs typeface="Helvetica Neue Bold Condensed"/>
              </a:rPr>
              <a:t> &amp; Delivery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US Traffic ONLY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Daily Budget Cap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Frequency Cap – Start With 2 Then Go Up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24-Hour / 48-Hour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Outclause</a:t>
            </a: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10% Discrepancy On Ad Server</a:t>
            </a:r>
          </a:p>
          <a:p>
            <a:pPr marL="914400" lvl="1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*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IO’s</a:t>
            </a:r>
            <a:r>
              <a:rPr lang="en-US" dirty="0" smtClean="0">
                <a:latin typeface="Helvetica Neue Bold Condensed"/>
                <a:cs typeface="Helvetica Neue Bold Condensed"/>
              </a:rPr>
              <a:t> Doesn’t APPLY To Monthly Advertising On Sites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4</a:t>
            </a:r>
            <a:r>
              <a:rPr lang="en-US" dirty="0" smtClean="0">
                <a:latin typeface="Helvetica Neue Bold Condensed"/>
                <a:cs typeface="Helvetica Neue Bold Condensed"/>
              </a:rPr>
              <a:t>. </a:t>
            </a:r>
            <a:r>
              <a:rPr lang="en-US" dirty="0" smtClean="0">
                <a:latin typeface="Helvetica Neue Bold Condensed"/>
                <a:cs typeface="Helvetica Neue Bold Condensed"/>
              </a:rPr>
              <a:t>Getting Your Own Ad Server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Best Ad Server: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Sitescout</a:t>
            </a: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Host Your Ad On A Third-Party Server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Send A Code To The Website Owner To Host Ads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Test And Change Ad With A Few Click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Real-Time Data To See Performance Of Campaign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Screen shot 2015-05-23 at 12.49.4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6300" y="1250950"/>
            <a:ext cx="2768600" cy="889000"/>
          </a:xfrm>
          <a:prstGeom prst="rect">
            <a:avLst/>
          </a:prstGeom>
        </p:spPr>
      </p:pic>
      <p:pic>
        <p:nvPicPr>
          <p:cNvPr id="6" name="Picture 5" descr="1SC-Mobi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Acronyms For Traffic Success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VPS = Value Per Sale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The Average Dollar Value EACH Client Gives You</a:t>
            </a: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0" indent="0" algn="ctr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Total Of Sale / # Of Clients = VPS</a:t>
            </a: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53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5</a:t>
            </a:r>
            <a:r>
              <a:rPr lang="en-US" dirty="0" smtClean="0">
                <a:latin typeface="Helvetica Neue Bold Condensed"/>
                <a:cs typeface="Helvetica Neue Bold Condensed"/>
              </a:rPr>
              <a:t>. Dissect Data, Test &amp; Scale!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5" name="Picture 4" descr="Screen shot 2015-05-24 at 1.41.1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63984"/>
            <a:ext cx="9144000" cy="2330639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5</a:t>
            </a:r>
            <a:r>
              <a:rPr lang="en-US" dirty="0" smtClean="0">
                <a:latin typeface="Helvetica Neue Bold Condensed"/>
                <a:cs typeface="Helvetica Neue Bold Condensed"/>
              </a:rPr>
              <a:t>. Dissect Data, Test &amp; Scale!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Calculate What Your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eCPM</a:t>
            </a:r>
            <a:r>
              <a:rPr lang="en-US" dirty="0" smtClean="0">
                <a:latin typeface="Helvetica Neue Bold Condensed"/>
                <a:cs typeface="Helvetica Neue Bold Condensed"/>
              </a:rPr>
              <a:t> Is!</a:t>
            </a:r>
          </a:p>
          <a:p>
            <a:pPr marL="1314450" lvl="2" indent="-514350">
              <a:buFont typeface="Wingdings" charset="2"/>
              <a:buChar char="ü"/>
            </a:pPr>
            <a:r>
              <a:rPr lang="en-US" dirty="0" smtClean="0">
                <a:solidFill>
                  <a:srgbClr val="1F497D"/>
                </a:solidFill>
                <a:latin typeface="Helvetica Neue Bold Condensed"/>
                <a:cs typeface="Helvetica Neue Bold Condensed"/>
              </a:rPr>
              <a:t>Total Revenue Per 1,000 Impression</a:t>
            </a:r>
          </a:p>
          <a:p>
            <a:pPr marL="1314450" lvl="2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If Your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eCPM</a:t>
            </a:r>
            <a:r>
              <a:rPr lang="en-US" dirty="0" smtClean="0">
                <a:latin typeface="Helvetica Neue Bold Condensed"/>
                <a:cs typeface="Helvetica Neue Bold Condensed"/>
              </a:rPr>
              <a:t> Exceeds Your CPM –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Instant PROFIT!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If Your Campaign Is NOT Converting ANY Sales Or Lead – </a:t>
            </a:r>
            <a:r>
              <a:rPr lang="en-US" dirty="0" smtClean="0">
                <a:latin typeface="Helvetica Neue Bold Condensed"/>
                <a:cs typeface="Helvetica Neue Bold Condensed"/>
              </a:rPr>
              <a:t>Initiate </a:t>
            </a:r>
            <a:r>
              <a:rPr lang="en-US" dirty="0" smtClean="0">
                <a:latin typeface="Helvetica Neue Bold Condensed"/>
                <a:cs typeface="Helvetica Neue Bold Condensed"/>
              </a:rPr>
              <a:t>Your </a:t>
            </a:r>
            <a:r>
              <a:rPr lang="en-US" b="1" u="sng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OUTCLAUSE IMMEDIATELY</a:t>
            </a:r>
          </a:p>
          <a:p>
            <a:pPr marL="514350" indent="-514350">
              <a:buNone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5" name="Picture 4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5</a:t>
            </a:r>
            <a:r>
              <a:rPr lang="en-US" dirty="0" smtClean="0">
                <a:latin typeface="Helvetica Neue Bold Condensed"/>
                <a:cs typeface="Helvetica Neue Bold Condensed"/>
              </a:rPr>
              <a:t>. Dissect Data, Test &amp; Scale!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If Your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eCPM</a:t>
            </a:r>
            <a:r>
              <a:rPr lang="en-US" dirty="0" smtClean="0">
                <a:latin typeface="Helvetica Neue Bold Condensed"/>
                <a:cs typeface="Helvetica Neue Bold Condensed"/>
              </a:rPr>
              <a:t> Breaks-Even Or Is Greater</a:t>
            </a:r>
          </a:p>
          <a:p>
            <a:pPr marL="1314450" lvl="2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Test Your Banner Ads!</a:t>
            </a:r>
          </a:p>
          <a:p>
            <a:pPr marL="1314450" lvl="2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Test Different Headline,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Subheadline</a:t>
            </a:r>
            <a:r>
              <a:rPr lang="en-US" dirty="0" smtClean="0">
                <a:latin typeface="Helvetica Neue Bold Condensed"/>
                <a:cs typeface="Helvetica Neue Bold Condensed"/>
              </a:rPr>
              <a:t> &amp; CTA</a:t>
            </a:r>
          </a:p>
          <a:p>
            <a:pPr marL="1314450" lvl="2" indent="-514350">
              <a:buFont typeface="Wingdings" charset="2"/>
              <a:buChar char="ü"/>
            </a:pPr>
            <a:r>
              <a:rPr lang="en-US" b="1" u="sng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Increase Your CTR </a:t>
            </a:r>
            <a:r>
              <a:rPr lang="en-US" dirty="0" smtClean="0">
                <a:latin typeface="Helvetica Neue Bold Condensed"/>
                <a:cs typeface="Helvetica Neue Bold Condensed"/>
              </a:rPr>
              <a:t>– The Higher Your CTR, The More Clicks You Get, And You Pay The Same Price!</a:t>
            </a: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Mastering Direct Media Buying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>
                <a:latin typeface="Helvetica Neue Bold Condensed"/>
                <a:cs typeface="Helvetica Neue Bold Condensed"/>
              </a:rPr>
              <a:t>5</a:t>
            </a:r>
            <a:r>
              <a:rPr lang="en-US" dirty="0" smtClean="0">
                <a:latin typeface="Helvetica Neue Bold Condensed"/>
                <a:cs typeface="Helvetica Neue Bold Condensed"/>
              </a:rPr>
              <a:t>. Dissect Data, Test &amp; Scale!</a:t>
            </a:r>
          </a:p>
          <a:p>
            <a:pPr marL="914400" lvl="1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If Your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eCPM</a:t>
            </a:r>
            <a:r>
              <a:rPr lang="en-US" dirty="0" smtClean="0">
                <a:latin typeface="Helvetica Neue Bold Condensed"/>
                <a:cs typeface="Helvetica Neue Bold Condensed"/>
              </a:rPr>
              <a:t> Breaks-Even Or Is Greater</a:t>
            </a:r>
          </a:p>
          <a:p>
            <a:pPr marL="1314450" lvl="2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Start Scaling Your Campaign!</a:t>
            </a:r>
          </a:p>
          <a:p>
            <a:pPr marL="1314450" lvl="2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Find More Of The Same Publishers / Website To Advertise On VIA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SimilarWeb.com</a:t>
            </a: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1314450" lvl="2" indent="-514350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You’re Creating Your Own Network And A Multiple Stream Of Traffic To Your Sales Funnel!</a:t>
            </a:r>
            <a:endParaRPr lang="en-US" dirty="0" smtClean="0">
              <a:latin typeface="Helvetica Neue Bold Condensed"/>
              <a:cs typeface="Helvetica Neue Bold Condensed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>
              <a:latin typeface="Helvetica Neue Bold Condensed"/>
              <a:cs typeface="Helvetica Neue Bold Condensed"/>
            </a:endParaRPr>
          </a:p>
          <a:p>
            <a:pPr marL="0" indent="0">
              <a:buNone/>
            </a:pPr>
            <a:endParaRPr lang="en-US" dirty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150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190"/>
            <a:ext cx="8229600" cy="438864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elvetica Neue Bold Condensed"/>
                <a:cs typeface="Helvetica Neue Bold Condensed"/>
              </a:rPr>
              <a:t>Whatever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Anik</a:t>
            </a:r>
            <a:r>
              <a:rPr lang="en-US" dirty="0" smtClean="0">
                <a:latin typeface="Helvetica Neue Bold Condensed"/>
                <a:cs typeface="Helvetica Neue Bold Condensed"/>
              </a:rPr>
              <a:t> And I Provide You ALL MEANS Nothing</a:t>
            </a:r>
            <a:br>
              <a:rPr lang="en-US" dirty="0" smtClean="0">
                <a:latin typeface="Helvetica Neue Bold Condensed"/>
                <a:cs typeface="Helvetica Neue Bold Condensed"/>
              </a:rPr>
            </a:br>
            <a:r>
              <a:rPr lang="en-US" dirty="0" smtClean="0">
                <a:latin typeface="Helvetica Neue Bold Condensed"/>
                <a:cs typeface="Helvetica Neue Bold Condensed"/>
              </a:rPr>
              <a:t/>
            </a:r>
            <a:br>
              <a:rPr lang="en-US" dirty="0" smtClean="0">
                <a:latin typeface="Helvetica Neue Bold Condensed"/>
                <a:cs typeface="Helvetica Neue Bold Condensed"/>
              </a:rPr>
            </a:br>
            <a:r>
              <a:rPr lang="en-US" dirty="0" smtClean="0">
                <a:latin typeface="Helvetica Neue Bold Condensed"/>
                <a:cs typeface="Helvetica Neue Bold Condensed"/>
              </a:rPr>
              <a:t>…IF…</a:t>
            </a:r>
            <a:br>
              <a:rPr lang="en-US" dirty="0" smtClean="0">
                <a:latin typeface="Helvetica Neue Bold Condensed"/>
                <a:cs typeface="Helvetica Neue Bold Condensed"/>
              </a:rPr>
            </a:b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</a:b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YOU </a:t>
            </a:r>
            <a:r>
              <a:rPr lang="en-US" u="sng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DID NOT TAKE ACTION!</a:t>
            </a: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</a:b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pic>
        <p:nvPicPr>
          <p:cNvPr id="3" name="Picture 2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4612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190"/>
            <a:ext cx="8229600" cy="438864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Helvetica Neue Bold Condensed"/>
                <a:cs typeface="Helvetica Neue Bold Condensed"/>
              </a:rPr>
              <a:t>1 Key Takeaway From Me</a:t>
            </a:r>
            <a:r>
              <a:rPr lang="en-US" dirty="0" smtClean="0">
                <a:latin typeface="Helvetica Neue Bold Condensed"/>
                <a:cs typeface="Helvetica Neue Bold Condensed"/>
              </a:rPr>
              <a:t/>
            </a:r>
            <a:br>
              <a:rPr lang="en-US" dirty="0" smtClean="0">
                <a:latin typeface="Helvetica Neue Bold Condensed"/>
                <a:cs typeface="Helvetica Neue Bold Condensed"/>
              </a:rPr>
            </a:b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</a:b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SUCCESS </a:t>
            </a:r>
            <a:r>
              <a:rPr lang="en-US" u="sng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IS CREATED FROM FAILURE AND WITHOUT FAILURE</a:t>
            </a:r>
            <a:br>
              <a:rPr lang="en-US" u="sng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</a:br>
            <a:r>
              <a:rPr lang="en-US" u="sng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THERE’S NO SUCCESS</a:t>
            </a: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/>
            </a:r>
            <a:b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</a:b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pic>
        <p:nvPicPr>
          <p:cNvPr id="3" name="Picture 2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4612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1190"/>
            <a:ext cx="8229600" cy="4388645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THANK YOU! </a:t>
            </a:r>
            <a:r>
              <a:rPr lang="en-US" sz="6600" dirty="0" err="1" smtClean="0">
                <a:solidFill>
                  <a:schemeClr val="tx2"/>
                </a:solidFill>
                <a:latin typeface="Helvetica Neue Bold Condensed"/>
                <a:cs typeface="Helvetica Neue Bold Condensed"/>
                <a:sym typeface="Wingdings"/>
              </a:rPr>
              <a:t></a:t>
            </a:r>
            <a:r>
              <a:rPr lang="en-US" sz="6600" dirty="0" smtClean="0">
                <a:solidFill>
                  <a:schemeClr val="tx2"/>
                </a:solidFill>
                <a:latin typeface="Helvetica Neue Bold Condensed"/>
                <a:cs typeface="Helvetica Neue Bold Condensed"/>
                <a:sym typeface="Wingdings"/>
              </a:rPr>
              <a:t/>
            </a:r>
            <a:br>
              <a:rPr lang="en-US" sz="6600" dirty="0" smtClean="0">
                <a:solidFill>
                  <a:schemeClr val="tx2"/>
                </a:solidFill>
                <a:latin typeface="Helvetica Neue Bold Condensed"/>
                <a:cs typeface="Helvetica Neue Bold Condensed"/>
                <a:sym typeface="Wingdings"/>
              </a:rPr>
            </a:br>
            <a:r>
              <a:rPr lang="en-US" sz="6600" dirty="0" smtClean="0">
                <a:solidFill>
                  <a:schemeClr val="tx2"/>
                </a:solidFill>
                <a:latin typeface="Helvetica Neue Bold Condensed"/>
                <a:cs typeface="Helvetica Neue Bold Condensed"/>
                <a:sym typeface="Wingdings"/>
              </a:rPr>
              <a:t/>
            </a:r>
            <a:br>
              <a:rPr lang="en-US" sz="6600" dirty="0" smtClean="0">
                <a:solidFill>
                  <a:schemeClr val="tx2"/>
                </a:solidFill>
                <a:latin typeface="Helvetica Neue Bold Condensed"/>
                <a:cs typeface="Helvetica Neue Bold Condensed"/>
                <a:sym typeface="Wingdings"/>
              </a:rPr>
            </a:br>
            <a:r>
              <a:rPr lang="en-US" sz="6600" dirty="0" smtClean="0">
                <a:solidFill>
                  <a:srgbClr val="4F6228"/>
                </a:solidFill>
                <a:latin typeface="Helvetica Neue Bold Condensed"/>
                <a:cs typeface="Helvetica Neue Bold Condensed"/>
                <a:sym typeface="Wingdings"/>
              </a:rPr>
              <a:t>Q&amp;A?</a:t>
            </a:r>
            <a:endParaRPr lang="en-US" sz="6600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pic>
        <p:nvPicPr>
          <p:cNvPr id="3" name="Picture 2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4612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Acronyms For Traffic Success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VPS Is Calculated On Day 1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VPS Includes: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Front-End </a:t>
            </a:r>
            <a:r>
              <a:rPr lang="en-US" dirty="0" smtClean="0">
                <a:latin typeface="Helvetica Neue Bold Condensed"/>
                <a:cs typeface="Helvetica Neue Bold Condensed"/>
              </a:rPr>
              <a:t>Sale – Your Initial Product Offering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solidFill>
                  <a:srgbClr val="1F497D"/>
                </a:solidFill>
                <a:latin typeface="Helvetica Neue Bold Condensed"/>
                <a:cs typeface="Helvetica Neue Bold Condensed"/>
              </a:rPr>
              <a:t>One-Click </a:t>
            </a:r>
            <a:r>
              <a:rPr lang="en-US" dirty="0" err="1" smtClean="0">
                <a:solidFill>
                  <a:srgbClr val="1F497D"/>
                </a:solidFill>
                <a:latin typeface="Helvetica Neue Bold Condensed"/>
                <a:cs typeface="Helvetica Neue Bold Condensed"/>
              </a:rPr>
              <a:t>Upsell</a:t>
            </a:r>
            <a:r>
              <a:rPr lang="en-US" dirty="0" smtClean="0">
                <a:latin typeface="Helvetica Neue Bold Condensed"/>
                <a:cs typeface="Helvetica Neue Bold Condensed"/>
              </a:rPr>
              <a:t> Sale – Additional Related Products</a:t>
            </a:r>
          </a:p>
          <a:p>
            <a:pPr lvl="1">
              <a:buFont typeface="Wingdings" charset="2"/>
              <a:buChar char="ü"/>
            </a:pPr>
            <a:r>
              <a:rPr lang="en-US" u="sng" dirty="0" smtClean="0">
                <a:latin typeface="Helvetica Neue Bold Condensed"/>
                <a:cs typeface="Helvetica Neue Bold Condensed"/>
              </a:rPr>
              <a:t>One-Click </a:t>
            </a:r>
            <a:r>
              <a:rPr lang="en-US" u="sng" dirty="0" err="1" smtClean="0">
                <a:latin typeface="Helvetica Neue Bold Condensed"/>
                <a:cs typeface="Helvetica Neue Bold Condensed"/>
              </a:rPr>
              <a:t>Downsell</a:t>
            </a:r>
            <a:r>
              <a:rPr lang="en-US" u="sng" dirty="0" smtClean="0">
                <a:latin typeface="Helvetica Neue Bold Condensed"/>
                <a:cs typeface="Helvetica Neue Bold Condensed"/>
              </a:rPr>
              <a:t> </a:t>
            </a:r>
            <a:r>
              <a:rPr lang="en-US" dirty="0" smtClean="0">
                <a:latin typeface="Helvetica Neue Bold Condensed"/>
                <a:cs typeface="Helvetica Neue Bold Condensed"/>
              </a:rPr>
              <a:t>Sale - Same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Upsell</a:t>
            </a:r>
            <a:r>
              <a:rPr lang="en-US" dirty="0" smtClean="0">
                <a:latin typeface="Helvetica Neue Bold Condensed"/>
                <a:cs typeface="Helvetica Neue Bold Condensed"/>
              </a:rPr>
              <a:t> But Cheaper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OR </a:t>
            </a:r>
            <a:r>
              <a:rPr lang="en-US" dirty="0" smtClean="0">
                <a:solidFill>
                  <a:srgbClr val="1F497D"/>
                </a:solidFill>
                <a:latin typeface="Helvetica Neue Bold Condensed"/>
                <a:cs typeface="Helvetica Neue Bold Condensed"/>
              </a:rPr>
              <a:t>Package </a:t>
            </a:r>
            <a:r>
              <a:rPr lang="en-US" dirty="0" smtClean="0">
                <a:latin typeface="Helvetica Neue Bold Condensed"/>
                <a:cs typeface="Helvetica Neue Bold Condensed"/>
              </a:rPr>
              <a:t>Selections – Membership Program</a:t>
            </a: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53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Acronyms For Traffic Success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3">
                  <a:lumMod val="50000"/>
                </a:schemeClr>
              </a:buCl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Example Of How VPS Plays A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Helvetica Neue Bold Condensed"/>
                <a:cs typeface="Helvetica Neue Bold Condensed"/>
              </a:rPr>
              <a:t>Major Role</a:t>
            </a:r>
          </a:p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Example </a:t>
            </a:r>
            <a:r>
              <a:rPr lang="en-US" u="sng" dirty="0" smtClean="0">
                <a:latin typeface="Helvetica Neue Bold Condensed"/>
                <a:cs typeface="Helvetica Neue Bold Condensed"/>
              </a:rPr>
              <a:t>WITHOUT</a:t>
            </a:r>
            <a:r>
              <a:rPr lang="en-US" dirty="0" smtClean="0">
                <a:latin typeface="Helvetica Neue Bold Condensed"/>
                <a:cs typeface="Helvetica Neue Bold Condensed"/>
              </a:rPr>
              <a:t> VPS Calculation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Front-End Product Sale: $47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100 Sales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100 Sales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x</a:t>
            </a:r>
            <a:r>
              <a:rPr lang="en-US" dirty="0" smtClean="0">
                <a:latin typeface="Helvetica Neue Bold Condensed"/>
                <a:cs typeface="Helvetica Neue Bold Condensed"/>
              </a:rPr>
              <a:t> $47 = $4,700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CPA</a:t>
            </a:r>
            <a:r>
              <a:rPr lang="en-US" dirty="0" smtClean="0">
                <a:latin typeface="Helvetica Neue Bold Condensed"/>
                <a:cs typeface="Helvetica Neue Bold Condensed"/>
              </a:rPr>
              <a:t> = </a:t>
            </a:r>
            <a:r>
              <a:rPr lang="en-US" dirty="0" smtClean="0">
                <a:latin typeface="Helvetica Neue Bold Condensed"/>
                <a:cs typeface="Helvetica Neue Bold Condensed"/>
              </a:rPr>
              <a:t>$47</a:t>
            </a: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53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Acronyms For Traffic Success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Example WITH VPS Calculation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Front-End Product Sale: $47</a:t>
            </a:r>
          </a:p>
          <a:p>
            <a:pPr lvl="1">
              <a:buFont typeface="Wingdings" charset="2"/>
              <a:buChar char="ü"/>
            </a:pPr>
            <a:r>
              <a:rPr lang="en-US" dirty="0" err="1" smtClean="0">
                <a:latin typeface="Helvetica Neue Bold Condensed"/>
                <a:cs typeface="Helvetica Neue Bold Condensed"/>
              </a:rPr>
              <a:t>Upsell</a:t>
            </a:r>
            <a:r>
              <a:rPr lang="en-US" dirty="0" smtClean="0">
                <a:latin typeface="Helvetica Neue Bold Condensed"/>
                <a:cs typeface="Helvetica Neue Bold Condensed"/>
              </a:rPr>
              <a:t> #1: $57 |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Upsell</a:t>
            </a:r>
            <a:r>
              <a:rPr lang="en-US" dirty="0" smtClean="0">
                <a:latin typeface="Helvetica Neue Bold Condensed"/>
                <a:cs typeface="Helvetica Neue Bold Condensed"/>
              </a:rPr>
              <a:t> #2: $97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100 Front-End Sale | 20%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Upsell</a:t>
            </a:r>
            <a:r>
              <a:rPr lang="en-US" dirty="0" smtClean="0">
                <a:latin typeface="Helvetica Neue Bold Condensed"/>
                <a:cs typeface="Helvetica Neue Bold Condensed"/>
              </a:rPr>
              <a:t> Take-Rate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100 Sales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x</a:t>
            </a:r>
            <a:r>
              <a:rPr lang="en-US" dirty="0" smtClean="0">
                <a:latin typeface="Helvetica Neue Bold Condensed"/>
                <a:cs typeface="Helvetica Neue Bold Condensed"/>
              </a:rPr>
              <a:t> $47 = $4,700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100 Sales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x</a:t>
            </a:r>
            <a:r>
              <a:rPr lang="en-US" dirty="0" smtClean="0">
                <a:latin typeface="Helvetica Neue Bold Condensed"/>
                <a:cs typeface="Helvetica Neue Bold Condensed"/>
              </a:rPr>
              <a:t> 20% = 20 Sales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x</a:t>
            </a:r>
            <a:r>
              <a:rPr lang="en-US" dirty="0" smtClean="0">
                <a:latin typeface="Helvetica Neue Bold Condensed"/>
                <a:cs typeface="Helvetica Neue Bold Condensed"/>
              </a:rPr>
              <a:t> US #1 ($57) = $1,140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100 Sales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x</a:t>
            </a:r>
            <a:r>
              <a:rPr lang="en-US" dirty="0" smtClean="0">
                <a:latin typeface="Helvetica Neue Bold Condensed"/>
                <a:cs typeface="Helvetica Neue Bold Condensed"/>
              </a:rPr>
              <a:t> 20% = 20 Sales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x</a:t>
            </a:r>
            <a:r>
              <a:rPr lang="en-US" dirty="0" smtClean="0">
                <a:latin typeface="Helvetica Neue Bold Condensed"/>
                <a:cs typeface="Helvetica Neue Bold Condensed"/>
              </a:rPr>
              <a:t> US #2 ($97) = $1,940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Total Revenue: $7,780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CPA: $77.80</a:t>
            </a: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53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Helvetica Neue Bold Condensed"/>
                <a:cs typeface="Helvetica Neue Bold Condensed"/>
              </a:rPr>
              <a:t>Acronyms For Traffic Success</a:t>
            </a:r>
            <a:endParaRPr lang="en-US" dirty="0">
              <a:solidFill>
                <a:schemeClr val="tx2"/>
              </a:solidFill>
              <a:latin typeface="Helvetica Neue Bold Condensed"/>
              <a:cs typeface="Helvetica Neue Bold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Example WITH Package Selection (Physical)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Herbal Supplement: $67 / Bottle / Month</a:t>
            </a:r>
          </a:p>
          <a:p>
            <a:pPr lvl="2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20 Sales </a:t>
            </a:r>
            <a:r>
              <a:rPr lang="en-US" dirty="0" err="1" smtClean="0">
                <a:latin typeface="Helvetica Neue Bold Condensed"/>
                <a:cs typeface="Helvetica Neue Bold Condensed"/>
              </a:rPr>
              <a:t>x</a:t>
            </a:r>
            <a:r>
              <a:rPr lang="en-US" dirty="0" smtClean="0">
                <a:latin typeface="Helvetica Neue Bold Condensed"/>
                <a:cs typeface="Helvetica Neue Bold Condensed"/>
              </a:rPr>
              <a:t> $67 = </a:t>
            </a:r>
            <a:r>
              <a:rPr lang="en-US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$1,340 Revenue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PACKAGE SELECTION</a:t>
            </a:r>
          </a:p>
          <a:p>
            <a:pPr lvl="2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1-Month: $67 / Bottle</a:t>
            </a:r>
          </a:p>
          <a:p>
            <a:pPr lvl="2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3-Month: $57 / Bottle </a:t>
            </a:r>
            <a:r>
              <a:rPr lang="en-US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($171)</a:t>
            </a:r>
          </a:p>
          <a:p>
            <a:pPr lvl="2">
              <a:buFont typeface="Wingdings" charset="2"/>
              <a:buChar char="ü"/>
            </a:pPr>
            <a:r>
              <a:rPr lang="en-US" dirty="0" smtClean="0">
                <a:latin typeface="Helvetica Neue Bold Condensed"/>
                <a:cs typeface="Helvetica Neue Bold Condensed"/>
              </a:rPr>
              <a:t>6-Month: $47 / Bottle </a:t>
            </a:r>
            <a:r>
              <a:rPr lang="en-US" dirty="0" smtClean="0">
                <a:solidFill>
                  <a:srgbClr val="4F6228"/>
                </a:solidFill>
                <a:latin typeface="Helvetica Neue Bold Condensed"/>
                <a:cs typeface="Helvetica Neue Bold Condensed"/>
              </a:rPr>
              <a:t>($282)</a:t>
            </a:r>
          </a:p>
          <a:p>
            <a:pPr lvl="2"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pPr>
              <a:buFont typeface="Wingdings" charset="2"/>
              <a:buChar char="ü"/>
            </a:pPr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 smtClean="0">
              <a:latin typeface="Helvetica Neue Bold Condensed"/>
              <a:cs typeface="Helvetica Neue Bold Condensed"/>
            </a:endParaRPr>
          </a:p>
          <a:p>
            <a:endParaRPr lang="en-US" dirty="0">
              <a:latin typeface="Helvetica Neue Bold Condensed"/>
              <a:cs typeface="Helvetica Neue Bold Condensed"/>
            </a:endParaRPr>
          </a:p>
        </p:txBody>
      </p:sp>
      <p:pic>
        <p:nvPicPr>
          <p:cNvPr id="4" name="Picture 3" descr="1SC-Mob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4362721"/>
            <a:ext cx="2743200" cy="75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536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1004</TotalTime>
  <Words>1616</Words>
  <Application>Microsoft Macintosh PowerPoint</Application>
  <PresentationFormat>On-screen Show (16:9)</PresentationFormat>
  <Paragraphs>448</Paragraphs>
  <Slides>56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iPro Presents:</vt:lpstr>
      <vt:lpstr>What You’ll Learn Today:</vt:lpstr>
      <vt:lpstr>Acronyms For Traffic Success</vt:lpstr>
      <vt:lpstr>The SINGLE Key Acronym: VPS </vt:lpstr>
      <vt:lpstr>Acronyms For Traffic Success</vt:lpstr>
      <vt:lpstr>Acronyms For Traffic Success</vt:lpstr>
      <vt:lpstr>Acronyms For Traffic Success</vt:lpstr>
      <vt:lpstr>Acronyms For Traffic Success</vt:lpstr>
      <vt:lpstr>Acronyms For Traffic Success</vt:lpstr>
      <vt:lpstr>Acronyms For Traffic Success</vt:lpstr>
      <vt:lpstr>Acronyms For Traffic Success</vt:lpstr>
      <vt:lpstr>Acronyms For Traffic Success</vt:lpstr>
      <vt:lpstr> Traffic Is NOT Rocket Science…  It’s Super Simple And ANYONE Can Do It! </vt:lpstr>
      <vt:lpstr>Traffic Can:</vt:lpstr>
      <vt:lpstr>5 Pillars Of Traffic Sources</vt:lpstr>
      <vt:lpstr>5 Pillars Of Traffic Sources</vt:lpstr>
      <vt:lpstr>5 Pillars Of Traffic Sources</vt:lpstr>
      <vt:lpstr>5 Pillars Of Traffic Sources</vt:lpstr>
      <vt:lpstr>5 Pillars Of Traffic Sources</vt:lpstr>
      <vt:lpstr>5 Pillars Of Traffic Sources</vt:lpstr>
      <vt:lpstr>5 Pillars Of Traffic Sources</vt:lpstr>
      <vt:lpstr>5 Pillars Of Traffic Sources</vt:lpstr>
      <vt:lpstr>5 Pillars Of Traffic Sources</vt:lpstr>
      <vt:lpstr>5 Pillars Of Traffic Sources</vt:lpstr>
      <vt:lpstr>5 Pillars Of Traffic Sources</vt:lpstr>
      <vt:lpstr>5 Pillars Of Traffic Sources</vt:lpstr>
      <vt:lpstr>5 Pillars Of Traffic Sources</vt:lpstr>
      <vt:lpstr>iPro Exclusive Workshop</vt:lpstr>
      <vt:lpstr>So, What Is This Traffic Source?  DIRECT MEDIA BUYING 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Mastering Direct Media Buying</vt:lpstr>
      <vt:lpstr>Whatever Anik And I Provide You ALL MEANS Nothing  …IF…  YOU DID NOT TAKE ACTION! </vt:lpstr>
      <vt:lpstr>1 Key Takeaway From Me  SUCCESS IS CREATED FROM FAILURE AND WITHOUT FAILURE THERE’S NO SUCCESS </vt:lpstr>
      <vt:lpstr>THANK YOU!   Q&amp;A?</vt:lpstr>
    </vt:vector>
  </TitlesOfParts>
  <Company>Powerful Life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iPro Workshop #1</dc:title>
  <dc:creator>Fred</dc:creator>
  <cp:lastModifiedBy>Fred Lam</cp:lastModifiedBy>
  <cp:revision>103</cp:revision>
  <dcterms:created xsi:type="dcterms:W3CDTF">2015-05-24T08:06:52Z</dcterms:created>
  <dcterms:modified xsi:type="dcterms:W3CDTF">2015-05-24T10:09:16Z</dcterms:modified>
</cp:coreProperties>
</file>